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42" r:id="rId5"/>
    <p:sldId id="359" r:id="rId6"/>
    <p:sldId id="374" r:id="rId7"/>
    <p:sldId id="373" r:id="rId8"/>
    <p:sldId id="392" r:id="rId9"/>
    <p:sldId id="365" r:id="rId10"/>
    <p:sldId id="382" r:id="rId11"/>
    <p:sldId id="377" r:id="rId12"/>
    <p:sldId id="383" r:id="rId13"/>
    <p:sldId id="384" r:id="rId14"/>
    <p:sldId id="390" r:id="rId15"/>
    <p:sldId id="385" r:id="rId16"/>
    <p:sldId id="381" r:id="rId17"/>
    <p:sldId id="389" r:id="rId18"/>
    <p:sldId id="386" r:id="rId19"/>
    <p:sldId id="387" r:id="rId20"/>
    <p:sldId id="391" r:id="rId21"/>
    <p:sldId id="375" r:id="rId22"/>
    <p:sldId id="388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5388" autoAdjust="0"/>
  </p:normalViewPr>
  <p:slideViewPr>
    <p:cSldViewPr snapToGrid="0" snapToObjects="1" showGuides="1">
      <p:cViewPr>
        <p:scale>
          <a:sx n="74" d="100"/>
          <a:sy n="74" d="100"/>
        </p:scale>
        <p:origin x="279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70D80F0-0B6E-42C5-98A4-3D8F934A6F73}" type="datetime1">
              <a:rPr lang="ru-RU" smtClean="0"/>
              <a:t>25.12.2024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61A1-75D9-49F7-83EB-F5872642613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95BFD6A-701E-4904-8222-6076900F364F}" type="datetime1">
              <a:rPr lang="ru-RU" smtClean="0"/>
              <a:pPr/>
              <a:t>25.12.2024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EF75CB5-5666-5049-9AE0-38EFD385C2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C0E1-B1D2-3E57-CE96-46D424F4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F1C7180-9DFF-3649-8D47-5FCE88558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A2CD7D7-2660-A0AC-6FF4-79B43F80F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CFDDFA-0B44-5393-68F1-2DA5CC1C5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20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B20F-FFB2-B7B2-786D-3E52E2052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D1E6FB3-005C-AC19-801E-EF27C393D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EF227E8-4E28-A671-8332-3EC1BB03A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CAB53-E756-4988-120F-29DAEBF57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056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0D071-FC4B-7186-A78C-F7E7D059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C220E0-4EA0-53A2-EB7D-4A0F8D78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CBF8D4B-E9C2-853D-BDBC-57D45AB37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4A39E2-D010-4FF2-763D-F432A4814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47AC1-AE53-CFAB-A28C-795D31C3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2B52AD-29A5-FA41-5516-96B2086C9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8D418E-1DB2-3FAA-12D8-5116B51C5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A559F0-A883-B19F-BDF4-89936E26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4692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4F71D-2255-0776-9CC1-CAEFE10F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F3F276-9E8A-FB02-4743-619EF82D5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6B1FC3-D913-5302-5F1C-98DA38E25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46E265-2603-DB87-CE72-BD6DCAB06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066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62CC-759D-881F-8BA6-0661993D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BD23A2-96A2-157E-F9A5-AEE525D07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BE31F9-331D-0F75-36A7-EFF70434A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5C01E4-74AA-883D-C595-B72BB2125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334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3ACF-71B3-2984-43E7-D5C2DA65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5F6704-0F81-E71B-1C35-557E56F4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72BAD76-BC74-95AE-98E3-1D3100D3E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6AD9F4-57A8-55F0-6F58-AB686D25E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4984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7DA7-5DA4-69A9-E4F8-7E5CADA6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77DCD1E-C159-C301-4165-933ACF62A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B751E7E-E64F-1FCE-4E4F-C9A9DA403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EF2323-B6A9-CA0B-B452-747513596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5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84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6BD5-A5C0-1B51-1C6D-64BD73E0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4459C43-767D-3B9F-4D15-E3A996BDC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0E70682-C589-87F7-5843-475D61E3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B72470-693E-95C4-99FC-0CC01874E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0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71C7-9F94-8C36-6859-60F617C3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19B8C1F-A5D6-4A31-5BF1-55D08F92F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C5E5AF7-8CD4-D0E8-24C4-05C79B2C5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9CAE55-13CD-6474-67F1-586CDB0C7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37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2" name="Заполнитель таблицы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Заполнитель таблицы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18" name="Графический объект 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pic>
          <p:nvPicPr>
            <p:cNvPr id="4" name="Объект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ru-RU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Объект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Графический объект 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ru-RU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ru-RU" sz="32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ru-RU" sz="24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2 столбц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Графический объект 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Графический объект 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7" name="Графический объект 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ru-RU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Рисунок 5" descr="Сине-лиловая спираль&#10;&#10;Автоматически созданное описание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Графический объект 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2" name="Графический объект 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Графический объект 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0" name="Графический объект 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Графический объект 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Графический объект 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Графический объект 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3758500"/>
            <a:ext cx="12191998" cy="852914"/>
          </a:xfrm>
        </p:spPr>
        <p:txBody>
          <a:bodyPr rtlCol="0" anchor="b"/>
          <a:lstStyle>
            <a:defPPr>
              <a:defRPr lang="ru-RU"/>
            </a:defPPr>
          </a:lstStyle>
          <a:p>
            <a:r>
              <a:rPr lang="ru-RU" sz="6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Экспресс-АМУ1</a:t>
            </a:r>
            <a:br>
              <a:rPr lang="ru-RU" dirty="0"/>
            </a:br>
            <a:endParaRPr lang="ru-RU" dirty="0"/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962290"/>
            <a:ext cx="12191997" cy="6491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Команда</a:t>
            </a:r>
            <a:r>
              <a:rPr lang="en-US" dirty="0"/>
              <a:t>: “</a:t>
            </a:r>
            <a:r>
              <a:rPr lang="ru-RU" dirty="0"/>
              <a:t>Союз</a:t>
            </a:r>
            <a:r>
              <a:rPr lang="en-US" dirty="0"/>
              <a:t>X”</a:t>
            </a:r>
          </a:p>
          <a:p>
            <a:pPr rtl="0"/>
            <a:r>
              <a:rPr lang="ru-RU" dirty="0"/>
              <a:t>Группа</a:t>
            </a:r>
            <a:r>
              <a:rPr lang="en-US" dirty="0"/>
              <a:t>:</a:t>
            </a:r>
            <a:r>
              <a:rPr lang="ru-RU" dirty="0"/>
              <a:t>М80-115Бв-24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8F5E-1B22-0FB9-CC4F-620DE35BC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AA390-468F-AA04-68A6-1BCC359B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3E61FE-6109-F3F4-108B-42AA3419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01D9BB-6899-3B87-96C3-15770575652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955" y="2331076"/>
            <a:ext cx="6581015" cy="3321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05400D9A-CE8D-F7DA-717F-A3278A4D4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719028" y="5796813"/>
            <a:ext cx="4544668" cy="541113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Отделение центральной второй ступени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3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C5B8-32DC-CF4F-FBB4-EA2AE693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916B-BE21-255F-3659-A3EA8701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683CB4-78B4-BAF1-0583-C83B4EB4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680D467-7C4B-DDB2-B8AF-751B0B2C0A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190994" y="5798133"/>
            <a:ext cx="4544668" cy="541113"/>
          </a:xfrm>
        </p:spPr>
        <p:txBody>
          <a:bodyPr/>
          <a:lstStyle/>
          <a:p>
            <a:r>
              <a:rPr lang="ru-RU" dirty="0"/>
              <a:t>Отсоединение носового обтекателя</a:t>
            </a:r>
          </a:p>
        </p:txBody>
      </p:sp>
      <p:pic>
        <p:nvPicPr>
          <p:cNvPr id="8" name="Объект 7" descr="Изображение выглядит как снимок экрана, текст, пространство, Космическое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D0EF8C0B-96D0-EAFD-1DE7-8524DA4C1FD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2027363" y="2370721"/>
            <a:ext cx="6416848" cy="3427412"/>
          </a:xfrm>
        </p:spPr>
      </p:pic>
    </p:spTree>
    <p:extLst>
      <p:ext uri="{BB962C8B-B14F-4D97-AF65-F5344CB8AC3E}">
        <p14:creationId xmlns:p14="http://schemas.microsoft.com/office/powerpoint/2010/main" val="23490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DA2F2-DEA3-C55F-21CE-D5359FC1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453DD-0EA4-D1FD-83C2-A2059A21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516988-5A97-0537-C62B-98B2212C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98D951E-4176-118C-60E4-F057DE95BC2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373873" y="5858065"/>
            <a:ext cx="4155737" cy="541113"/>
          </a:xfrm>
        </p:spPr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Вывод спутника на орбиту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74469A6-8D36-A30C-DB14-38928DC2F4DE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2553490" y="2375451"/>
            <a:ext cx="5490722" cy="3427412"/>
          </a:xfrm>
        </p:spPr>
      </p:pic>
    </p:spTree>
    <p:extLst>
      <p:ext uri="{BB962C8B-B14F-4D97-AF65-F5344CB8AC3E}">
        <p14:creationId xmlns:p14="http://schemas.microsoft.com/office/powerpoint/2010/main" val="15296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/>
              <a:t>Графики, полученные на основе физико-математической модели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13</a:t>
            </a:fld>
            <a:endParaRPr lang="ru-RU" dirty="0"/>
          </a:p>
        </p:txBody>
      </p:sp>
      <p:pic>
        <p:nvPicPr>
          <p:cNvPr id="7" name="Рисунок 6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F0AC830-7155-ADD2-3E65-714C1405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83" y="2090586"/>
            <a:ext cx="5257242" cy="3622916"/>
          </a:xfrm>
          <a:prstGeom prst="rect">
            <a:avLst/>
          </a:prstGeom>
        </p:spPr>
      </p:pic>
      <p:sp>
        <p:nvSpPr>
          <p:cNvPr id="15" name="Таблица 14">
            <a:extLst>
              <a:ext uri="{FF2B5EF4-FFF2-40B4-BE49-F238E27FC236}">
                <a16:creationId xmlns:a16="http://schemas.microsoft.com/office/drawing/2014/main" id="{73EE73CC-558D-433B-2B19-326B8409519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Рисунок 16" descr="Изображение выглядит как линия, текст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0DBBF08-7B4C-E980-8CD7-970A5C1C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4" y="2090587"/>
            <a:ext cx="5106473" cy="36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58074-9988-BEA9-02A5-058078BA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69B123C-DA70-C327-51DB-034F0E96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Графики, полученные на основе физико-математической модели</a:t>
            </a:r>
            <a:endParaRPr lang="ru-RU" dirty="0"/>
          </a:p>
        </p:txBody>
      </p:sp>
      <p:pic>
        <p:nvPicPr>
          <p:cNvPr id="5" name="Рисунок 4" descr="Изображение выглядит как линия, График, текс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21CBB02-4156-9CEC-9821-A0618B9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0" y="2099930"/>
            <a:ext cx="6606652" cy="4046869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E22C4D-7CBE-8DE2-B29C-C324835B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8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DADE-6EF8-1FDD-6E77-C43D1CDD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CA66446-8973-666B-CB28-5BEDCACC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Графики, полученные на основе физико-математической модели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FC29B0-6011-9AF8-8817-B74C2046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15</a:t>
            </a:fld>
            <a:endParaRPr lang="ru-RU" dirty="0"/>
          </a:p>
        </p:txBody>
      </p:sp>
      <p:pic>
        <p:nvPicPr>
          <p:cNvPr id="11" name="Таблица 10">
            <a:extLst>
              <a:ext uri="{FF2B5EF4-FFF2-40B4-BE49-F238E27FC236}">
                <a16:creationId xmlns:a16="http://schemas.microsoft.com/office/drawing/2014/main" id="{C7243730-05F9-BA2A-3D28-8B77FF837DA1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4" y="2420361"/>
            <a:ext cx="5486399" cy="347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0F0E4D-B86C-4696-C811-BE6232150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28" y="2420361"/>
            <a:ext cx="5323658" cy="3478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00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1674-11E2-5BE4-9A33-736882FB5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5CCF1F-BC03-8EBB-ED16-471BA2DF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результатов в </a:t>
            </a:r>
            <a:r>
              <a:rPr lang="en-US" dirty="0" err="1"/>
              <a:t>ksp</a:t>
            </a:r>
            <a:r>
              <a:rPr lang="en-US" dirty="0"/>
              <a:t> </a:t>
            </a:r>
            <a:r>
              <a:rPr lang="ru-RU" dirty="0"/>
              <a:t>и физико-математической модели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9BF2A-BD6F-2D33-DE4F-BE249BC9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16</a:t>
            </a:fld>
            <a:endParaRPr lang="ru-RU"/>
          </a:p>
        </p:txBody>
      </p:sp>
      <p:pic>
        <p:nvPicPr>
          <p:cNvPr id="10" name="Рисунок 9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A3EFB62-4275-34FC-70C8-871FE541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12" y="2236233"/>
            <a:ext cx="4638453" cy="367664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89EE457-335D-B75D-0DE5-319C7790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768" y="2236233"/>
            <a:ext cx="4430232" cy="36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27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52E2-2663-5F7C-9681-BF802154A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481D084-378E-96AA-DAF8-905CFAD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результатов в </a:t>
            </a:r>
            <a:r>
              <a:rPr lang="en-US" dirty="0" err="1"/>
              <a:t>ksp</a:t>
            </a:r>
            <a:r>
              <a:rPr lang="en-US" dirty="0"/>
              <a:t> </a:t>
            </a:r>
            <a:r>
              <a:rPr lang="ru-RU" dirty="0"/>
              <a:t>и физико-математической модели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9A247D-2D14-C396-9DAB-150BB4FA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17</a:t>
            </a:fld>
            <a:endParaRPr lang="ru-RU"/>
          </a:p>
        </p:txBody>
      </p:sp>
      <p:pic>
        <p:nvPicPr>
          <p:cNvPr id="13" name="Рисунок 12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157A5CF-4483-6394-5C05-2169EE55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74" y="2153585"/>
            <a:ext cx="8281714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2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676141"/>
            <a:ext cx="7420819" cy="1093260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Выводы</a:t>
            </a:r>
            <a:br>
              <a:rPr lang="ru-RU" sz="3200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369714"/>
            <a:ext cx="7420819" cy="4221610"/>
          </a:xfrm>
        </p:spPr>
        <p:txBody>
          <a:bodyPr rtlCol="0"/>
          <a:lstStyle>
            <a:defPPr>
              <a:defRPr lang="ru-RU"/>
            </a:defPPr>
          </a:lstStyle>
          <a:p>
            <a:pPr indent="450215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 ходе нашей командной работы мы реализовали концепцию миссии " Экспресс-АМУ1". В течение миссии мы успешно исполнили в программе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Kerbal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Space Program каждый из этапов, на которые разбили полет аппарата. </a:t>
            </a:r>
          </a:p>
          <a:p>
            <a:pPr indent="450215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При помощи программы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Kerbal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Space Program и библиотеки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krpc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написанной на языке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мы смогли управлять полетом корабля и визуализировать его траекторию.</a:t>
            </a:r>
          </a:p>
          <a:p>
            <a:pPr indent="450215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Все полученные результаты нашей работы мы представили во всех необходимых форматах: этот отчет, видео-презентация, репозиторий на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видео полета на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youtube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Благодаря проекту мы научились работать в команде и получили новые знания в области математики и физики, а также освоили приложение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Kerbal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Space Program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rtl="0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AF5989B5-9625-4A5E-A0A3-79FA7D9B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6F9E6BB-0CA3-5EBF-EC73-44A0C8782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62" y="710408"/>
            <a:ext cx="5322887" cy="2387865"/>
          </a:xfrm>
        </p:spPr>
        <p:txBody>
          <a:bodyPr/>
          <a:lstStyle/>
          <a:p>
            <a:r>
              <a:rPr lang="ru-RU" dirty="0"/>
              <a:t>Отчет нашей работы</a:t>
            </a:r>
            <a:endParaRPr lang="en-US" dirty="0"/>
          </a:p>
        </p:txBody>
      </p:sp>
      <p:pic>
        <p:nvPicPr>
          <p:cNvPr id="7" name="Рисунок 6" descr="Изображение выглядит как шаблон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736F9C4D-09B8-5A09-48B6-D74569CD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38" y="828506"/>
            <a:ext cx="5322887" cy="5200988"/>
          </a:xfrm>
          <a:prstGeom prst="rect">
            <a:avLst/>
          </a:prstGeom>
          <a:noFill/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5C0ED02-792A-7F3D-63C5-C151D107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7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14" y="1773749"/>
            <a:ext cx="4466502" cy="64345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Наша команда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0814" y="2755812"/>
            <a:ext cx="4466504" cy="1494571"/>
          </a:xfrm>
        </p:spPr>
        <p:txBody>
          <a:bodyPr rtlCol="0" anchor="t"/>
          <a:lstStyle>
            <a:defPPr>
              <a:defRPr lang="ru-RU"/>
            </a:defPPr>
          </a:lstStyle>
          <a:p>
            <a:pPr rtl="0"/>
            <a:r>
              <a:rPr lang="ru-RU" dirty="0"/>
              <a:t>Морозов Влад – Тимлид, программист</a:t>
            </a:r>
          </a:p>
          <a:p>
            <a:pPr rtl="0"/>
            <a:r>
              <a:rPr lang="ru-RU" dirty="0" err="1"/>
              <a:t>Дейберт</a:t>
            </a:r>
            <a:r>
              <a:rPr lang="ru-RU" dirty="0"/>
              <a:t> Никита – Математик, физик</a:t>
            </a:r>
          </a:p>
          <a:p>
            <a:pPr rtl="0"/>
            <a:r>
              <a:rPr lang="ru-RU" dirty="0"/>
              <a:t>Шарков Игнат – моделирует полет в KSP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99" y="1570246"/>
            <a:ext cx="4960830" cy="276211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Воспроизведение полет ракете-носителе «Протон-М» и вывода спутника на орбиту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информацию о мисси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Создание физико-математической модели.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Создание программного кода.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 Визуализация полёта в KSP.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 Визуализация графиков с помощью (Python) и сравнение данных реального полета и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653" y="992262"/>
            <a:ext cx="4958081" cy="58661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 и задачи </a:t>
            </a:r>
          </a:p>
        </p:txBody>
      </p:sp>
      <p:pic>
        <p:nvPicPr>
          <p:cNvPr id="8" name="Рисунок 7" descr="Сине-лиловые спирали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90" y="1545021"/>
            <a:ext cx="11548261" cy="4618544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Экспресс-АМУ1 — Российский Телекоммуникационный Спутник</a:t>
            </a:r>
            <a:b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Обеспечение связи, телевизионного вещания и интернета в России и сопредельных странах.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Спутник создан на базе платформы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Eurostar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E3000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французской компании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Airbus Defence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5,9 тонн, срок эксплуатации — 15 лет.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нагрузка: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Транспондеры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-диапазонов, обеспечивающие высокоскоростной интернет и телевещание.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Гибкость: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Возможность динамичного изменения зоны покрытия в зависимости от потребностей клиентов.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 декабря 2015 года.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Космодром: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Байконур, ракета-носитель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Протон-М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Эксплуатация: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Введён в эксплуатацию 10 февраля 2016 года.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вещания российских операторов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«Триколор ТВ»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«НТВ Плюс»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Модернизация российской спутниковой инфраструктуры, обеспечение связи в удалённых регионах.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Ключевая роль в информационной независимости России и улучшении качества жизни в труднодоступных местах.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07" y="823397"/>
            <a:ext cx="11562303" cy="7216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b="0" i="0" u="none" strike="noStrike" dirty="0">
                <a:solidFill>
                  <a:srgbClr val="49D0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Историческая справка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AB0A-4FF1-92D6-ADCD-E0117C01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1031A4-2D82-21F6-8041-37D44D08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Физико-математическая модель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33B0B53-5AA4-EBE4-1AEB-68097212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9848B03-C748-5DEE-94E0-BE8ED5126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8" name="Рисунок 7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64B9262-D618-D09C-4782-0063AE433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52" y="2338992"/>
            <a:ext cx="6224513" cy="2856604"/>
          </a:xfrm>
          <a:prstGeom prst="rect">
            <a:avLst/>
          </a:prstGeom>
        </p:spPr>
      </p:pic>
      <p:pic>
        <p:nvPicPr>
          <p:cNvPr id="15" name="Объект 1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DD1FE2D-8F61-4E67-EAB7-802ADAA70C9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4"/>
          <a:stretch>
            <a:fillRect/>
          </a:stretch>
        </p:blipFill>
        <p:spPr>
          <a:xfrm>
            <a:off x="585990" y="2338992"/>
            <a:ext cx="4494726" cy="2856604"/>
          </a:xfrm>
        </p:spPr>
      </p:pic>
    </p:spTree>
    <p:extLst>
      <p:ext uri="{BB962C8B-B14F-4D97-AF65-F5344CB8AC3E}">
        <p14:creationId xmlns:p14="http://schemas.microsoft.com/office/powerpoint/2010/main" val="41653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Физико-математическая модель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F3EF65B-76E7-F295-9B9C-3A323294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12" name="Объект 11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D03D71F-0531-1C81-2A8A-B0130B646555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1390919" y="2221606"/>
            <a:ext cx="7411791" cy="3902299"/>
          </a:xfr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32EC-9B2A-CD8D-0FFD-7B67E7BD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12135D-5887-FAD6-2B29-E5392F31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Физико-математическая модель</a:t>
            </a:r>
            <a:endParaRPr lang="ru-RU" dirty="0"/>
          </a:p>
        </p:txBody>
      </p:sp>
      <p:pic>
        <p:nvPicPr>
          <p:cNvPr id="13" name="Объект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8928A71-EA8E-503D-B99D-59D4EEE619A8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1745087" y="2637990"/>
            <a:ext cx="4643013" cy="3202858"/>
          </a:xfrm>
        </p:spPr>
      </p:pic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AF692E7-FE13-8B5E-C9E3-DFAEEE40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49" y="2637990"/>
            <a:ext cx="5054958" cy="3202858"/>
          </a:xfrm>
          <a:prstGeom prst="rect">
            <a:avLst/>
          </a:prstGeo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7794D73-20EA-5651-3E52-C77D7460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BDCBB68-84DE-C7A9-3281-6291DBBD5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79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0E26D42-8650-09F3-3347-CD078D82CAC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562929" y="6078827"/>
            <a:ext cx="2856865" cy="432158"/>
          </a:xfrm>
        </p:spPr>
        <p:txBody>
          <a:bodyPr/>
          <a:lstStyle/>
          <a:p>
            <a:r>
              <a:rPr lang="ru-RU" dirty="0"/>
              <a:t>Взлет ракеты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ru-RU" smtClean="0"/>
              <a:pPr rtl="0">
                <a:spcAft>
                  <a:spcPts val="600"/>
                </a:spcAft>
              </a:pPr>
              <a:t>8</a:t>
            </a:fld>
            <a:endParaRPr lang="ru-RU"/>
          </a:p>
        </p:txBody>
      </p:sp>
      <p:pic>
        <p:nvPicPr>
          <p:cNvPr id="9" name="Объект 8" descr="Изображение выглядит как снимок экрана, Компьютерная игра, 3D-моделирование, Программное обеспечение для видеоигр&#10;&#10;Автоматически созданное описание">
            <a:extLst>
              <a:ext uri="{FF2B5EF4-FFF2-40B4-BE49-F238E27FC236}">
                <a16:creationId xmlns:a16="http://schemas.microsoft.com/office/drawing/2014/main" id="{2D0CE2D3-CE44-445A-DBDA-8CA0526AF4E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6" y="2583443"/>
            <a:ext cx="5730737" cy="3023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C988-0498-A5BA-85E6-C4C2B312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AEE9F-C6E8-264B-320A-1744DC27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Симуляция в </a:t>
            </a:r>
            <a:r>
              <a:rPr lang="en-US" sz="3200" dirty="0"/>
              <a:t>KSP</a:t>
            </a:r>
            <a:endParaRPr lang="ru-R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10E4A0D-1394-E3EB-CAC7-91655DB37DE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2946631" y="5763293"/>
            <a:ext cx="5160620" cy="779173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Отделение боковых блоков первой ступени</a:t>
            </a:r>
            <a:endParaRPr lang="en-US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C5395-FC29-9501-5545-591C6D4D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  <a:cs typeface="Biome" panose="020B0503030204020804" pitchFamily="34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32A444-B294-F1CB-B4B4-57AA708A788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40" y="2705592"/>
            <a:ext cx="5731902" cy="2947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598394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8_TF11936837_Win32.potx" id="{B72F49F3-09E2-4865-8A2A-AA9B2A757565}" vid="{A5849C83-848C-4432-B41C-6248F8F45B6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3442</TotalTime>
  <Words>476</Words>
  <Application>Microsoft Office PowerPoint</Application>
  <PresentationFormat>Широкоэкранный</PresentationFormat>
  <Paragraphs>69</Paragraphs>
  <Slides>19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Arial Nova</vt:lpstr>
      <vt:lpstr>Biome</vt:lpstr>
      <vt:lpstr>Calibri</vt:lpstr>
      <vt:lpstr>Times New Roman</vt:lpstr>
      <vt:lpstr>Пользовательская</vt:lpstr>
      <vt:lpstr>Экспресс-АМУ1 </vt:lpstr>
      <vt:lpstr>Наша команда</vt:lpstr>
      <vt:lpstr>цели: Воспроизведение полет ракете-носителе «Протон-М» и вывода спутника на орбиту Задачи 1)Изучить информацию о мисси 2)  Создание физико-математической модели.  3)  Создание программного кода.  4)  Визуализация полёта в KSP.  5)  Визуализация графиков с помощью (Python) и сравнение данных реального полета и</vt:lpstr>
      <vt:lpstr>Экспресс-АМУ1 — Российский Телекоммуникационный Спутник Назначение: Обеспечение связи, телевизионного вещания и интернета в России и сопредельных странах. Разработка: Спутник создан на базе платформы Eurostar E3000 французской компании Airbus Defence and Space. Масса: 5,9 тонн, срок эксплуатации — 15 лет. Полезная нагрузка: Транспондеры Ku- и Ka-диапазонов, обеспечивающие высокоскоростной интернет и телевещание. Гибкость: Возможность динамичного изменения зоны покрытия в зависимости от потребностей клиентов. Запуск: Дата: 25 декабря 2015 года. Космодром: Байконур, ракета-носитель Протон-М. Эксплуатация: Введён в эксплуатацию 10 февраля 2016 года. Перевод вещания российских операторов «Триколор ТВ» и «НТВ Плюс». Значение: Модернизация российской спутниковой инфраструктуры, обеспечение связи в удалённых регионах. Ключевая роль в информационной независимости России и улучшении качества жизни в труднодоступных местах. </vt:lpstr>
      <vt:lpstr>Физико-математическая модель</vt:lpstr>
      <vt:lpstr>Физико-математическая модель</vt:lpstr>
      <vt:lpstr>Физико-математическая модель</vt:lpstr>
      <vt:lpstr>Симуляция в KSP</vt:lpstr>
      <vt:lpstr>Симуляция в KSP</vt:lpstr>
      <vt:lpstr>Симуляция в KSP</vt:lpstr>
      <vt:lpstr>Симуляция в KSP</vt:lpstr>
      <vt:lpstr>Симуляция в KSP</vt:lpstr>
      <vt:lpstr>Графики, полученные на основе физико-математической модели</vt:lpstr>
      <vt:lpstr>Графики, полученные на основе физико-математической модели</vt:lpstr>
      <vt:lpstr>Графики, полученные на основе физико-математической модели</vt:lpstr>
      <vt:lpstr>Сравнение результатов в ksp и физико-математической модели </vt:lpstr>
      <vt:lpstr>Сравнение результатов в ksp и физико-математической модели </vt:lpstr>
      <vt:lpstr>Выводы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cdd182</dc:creator>
  <cp:lastModifiedBy>cdd182</cp:lastModifiedBy>
  <cp:revision>10</cp:revision>
  <dcterms:created xsi:type="dcterms:W3CDTF">2024-12-24T10:21:50Z</dcterms:created>
  <dcterms:modified xsi:type="dcterms:W3CDTF">2024-12-26T19:46:47Z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